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eb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80E90-9952-436C-A2F9-566E5E8C3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891" y="746935"/>
            <a:ext cx="8347652" cy="2869707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FINDING THE BEST SPOT TO START A RESTAURANT IN NYC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3ED2B6-CF88-4A29-A0E7-EDAFFE94E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8350" y="4837014"/>
            <a:ext cx="7197726" cy="1405467"/>
          </a:xfrm>
        </p:spPr>
        <p:txBody>
          <a:bodyPr>
            <a:normAutofit/>
          </a:bodyPr>
          <a:lstStyle/>
          <a:p>
            <a:r>
              <a:rPr lang="en-US" sz="2400" dirty="0"/>
              <a:t>AUSHIN RAJ</a:t>
            </a:r>
          </a:p>
          <a:p>
            <a:r>
              <a:rPr lang="en-US" sz="2400" dirty="0"/>
              <a:t>JUNE,2021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96192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E5F02-7451-4127-AE60-DD4351D8E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979" y="489670"/>
            <a:ext cx="5084687" cy="1828800"/>
          </a:xfrm>
        </p:spPr>
        <p:txBody>
          <a:bodyPr>
            <a:noAutofit/>
          </a:bodyPr>
          <a:lstStyle/>
          <a:p>
            <a:r>
              <a:rPr lang="en-US" sz="4000" dirty="0"/>
              <a:t>CLASSIFYING RESTAURANTS USING KNN</a:t>
            </a:r>
            <a:endParaRPr lang="en-IN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626A39-6A7C-4D55-BFEE-9288A70CA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0643" y="2537858"/>
            <a:ext cx="6169025" cy="302959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1936E-BD46-45F0-A31E-3872E292E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537858"/>
            <a:ext cx="4045998" cy="3029595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KNN Classification algorithm was used to assign a class label to each restaurant in our dataset.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KNN model was trained on the centers’ locations dataset.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restaurant was assigned the value of the closest single center.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51968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85BC9-727A-49AC-AB97-0DE3CC08B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79" y="627273"/>
            <a:ext cx="4552026" cy="1371600"/>
          </a:xfrm>
        </p:spPr>
        <p:txBody>
          <a:bodyPr>
            <a:normAutofit/>
          </a:bodyPr>
          <a:lstStyle/>
          <a:p>
            <a:r>
              <a:rPr lang="en-US" sz="4000" dirty="0"/>
              <a:t>Lowest competition</a:t>
            </a:r>
            <a:endParaRPr lang="en-IN" sz="40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DCB68E1-E97A-49C6-A7D9-9BCE2BAF14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8893412"/>
              </p:ext>
            </p:extLst>
          </p:nvPr>
        </p:nvGraphicFramePr>
        <p:xfrm>
          <a:off x="5420558" y="3335045"/>
          <a:ext cx="61690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4512">
                  <a:extLst>
                    <a:ext uri="{9D8B030D-6E8A-4147-A177-3AD203B41FA5}">
                      <a16:colId xmlns:a16="http://schemas.microsoft.com/office/drawing/2014/main" val="1910270651"/>
                    </a:ext>
                  </a:extLst>
                </a:gridCol>
                <a:gridCol w="3084512">
                  <a:extLst>
                    <a:ext uri="{9D8B030D-6E8A-4147-A177-3AD203B41FA5}">
                      <a16:colId xmlns:a16="http://schemas.microsoft.com/office/drawing/2014/main" val="1930292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Labels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Restaurants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0(Red)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605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1(Green)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447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2(Blue)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795249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19AEA7-C66C-4BC5-B253-393671F6F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2418" y="3030327"/>
            <a:ext cx="4129380" cy="228739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find the lowest level of competition we look for the area of the minimum number of restaurants.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was found that the red region have minimum number of restaurants.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248481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7A8FF-0A32-4682-91CC-23F2560F3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95" y="662783"/>
            <a:ext cx="4206535" cy="1361326"/>
          </a:xfrm>
        </p:spPr>
        <p:txBody>
          <a:bodyPr>
            <a:normAutofit/>
          </a:bodyPr>
          <a:lstStyle/>
          <a:p>
            <a:r>
              <a:rPr lang="en-US" sz="4000" dirty="0"/>
              <a:t>OPPORTUNITY EVALUATION</a:t>
            </a:r>
            <a:endParaRPr lang="en-IN" sz="40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87C60F4-FD59-4F0C-879C-6E56E5D61F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8966876"/>
              </p:ext>
            </p:extLst>
          </p:nvPr>
        </p:nvGraphicFramePr>
        <p:xfrm>
          <a:off x="5562599" y="3491390"/>
          <a:ext cx="6169024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4512">
                  <a:extLst>
                    <a:ext uri="{9D8B030D-6E8A-4147-A177-3AD203B41FA5}">
                      <a16:colId xmlns:a16="http://schemas.microsoft.com/office/drawing/2014/main" val="3775167263"/>
                    </a:ext>
                  </a:extLst>
                </a:gridCol>
                <a:gridCol w="3084512">
                  <a:extLst>
                    <a:ext uri="{9D8B030D-6E8A-4147-A177-3AD203B41FA5}">
                      <a16:colId xmlns:a16="http://schemas.microsoft.com/office/drawing/2014/main" val="1940546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Cluster Label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Hotels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708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0(Red)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166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1(Green)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39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2(Blue)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7210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6EF6F2-46CC-4936-B917-2076F075A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1795" y="2678885"/>
            <a:ext cx="4552764" cy="351633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 accurately evaluate the opportunity in the red region,  we calculated the ratio of number of restaurants to the number of hotels.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 was found that the red region had only 3 restaurants for 5 hotels , making it as the lowest ratio for number of restaurants to number of hotels.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With minimum competition and attractive opportunity, the red region is the suitable spot for starting a new restaurant.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418964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F448-D192-4F0D-8FB7-4F42A4206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473" y="623455"/>
            <a:ext cx="10131425" cy="1456267"/>
          </a:xfrm>
        </p:spPr>
        <p:txBody>
          <a:bodyPr>
            <a:normAutofit/>
          </a:bodyPr>
          <a:lstStyle/>
          <a:p>
            <a:r>
              <a:rPr lang="en-US" sz="4000" dirty="0"/>
              <a:t>RATIO of restaurants to hotels in a region</a:t>
            </a:r>
            <a:endParaRPr lang="en-IN" sz="40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B3B69B7-4031-4551-9636-7BB445BC49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7033443"/>
              </p:ext>
            </p:extLst>
          </p:nvPr>
        </p:nvGraphicFramePr>
        <p:xfrm>
          <a:off x="1030288" y="2689860"/>
          <a:ext cx="10131424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2856">
                  <a:extLst>
                    <a:ext uri="{9D8B030D-6E8A-4147-A177-3AD203B41FA5}">
                      <a16:colId xmlns:a16="http://schemas.microsoft.com/office/drawing/2014/main" val="1009381072"/>
                    </a:ext>
                  </a:extLst>
                </a:gridCol>
                <a:gridCol w="2532856">
                  <a:extLst>
                    <a:ext uri="{9D8B030D-6E8A-4147-A177-3AD203B41FA5}">
                      <a16:colId xmlns:a16="http://schemas.microsoft.com/office/drawing/2014/main" val="1966959752"/>
                    </a:ext>
                  </a:extLst>
                </a:gridCol>
                <a:gridCol w="2532856">
                  <a:extLst>
                    <a:ext uri="{9D8B030D-6E8A-4147-A177-3AD203B41FA5}">
                      <a16:colId xmlns:a16="http://schemas.microsoft.com/office/drawing/2014/main" val="3494979055"/>
                    </a:ext>
                  </a:extLst>
                </a:gridCol>
                <a:gridCol w="2532856">
                  <a:extLst>
                    <a:ext uri="{9D8B030D-6E8A-4147-A177-3AD203B41FA5}">
                      <a16:colId xmlns:a16="http://schemas.microsoft.com/office/drawing/2014/main" val="39756402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Region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Restaurant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Hotel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32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0(Red)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3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1(Green)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358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2(Blue)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448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937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8CE0-9E57-497D-AEC4-46F3E850F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14" y="458597"/>
            <a:ext cx="4117019" cy="1396836"/>
          </a:xfrm>
        </p:spPr>
        <p:txBody>
          <a:bodyPr>
            <a:normAutofit/>
          </a:bodyPr>
          <a:lstStyle/>
          <a:p>
            <a:r>
              <a:rPr lang="en-US" sz="4000" dirty="0"/>
              <a:t>TRENDING FOOD CATEGORY</a:t>
            </a:r>
            <a:endParaRPr lang="en-IN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888C89-D945-4172-AA06-C83046515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1361" y="1987141"/>
            <a:ext cx="6169025" cy="438099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374EE-60A1-4707-862F-B8DD968B2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1295" y="2256323"/>
            <a:ext cx="4117019" cy="3842635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find the food category in demand we analyzed the category of each restaurant in the dataset and counted the frequency of each category.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As the dataset represent restaurants with the highest foot-traffic levels, they were considered trending venues.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is found that falafel is the trending food type.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5414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5B379-1FE0-4D26-BE86-E242AF21A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CONCLUSION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705D3-DCF6-4EF2-8DFC-36F0427A4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593" y="1893493"/>
            <a:ext cx="10131425" cy="3649133"/>
          </a:xfrm>
        </p:spPr>
        <p:txBody>
          <a:bodyPr/>
          <a:lstStyle/>
          <a:p>
            <a:r>
              <a:rPr lang="en-US" sz="2000" dirty="0"/>
              <a:t>Answer to the business question: Where in New York should investors open a restaurant, targeting tourists and what food type should they serve?</a:t>
            </a:r>
          </a:p>
          <a:p>
            <a:r>
              <a:rPr lang="en-US" sz="2000" dirty="0"/>
              <a:t>RED region (cluster 0)  was found to be the best region to open a new restaurant as it was having the lowest ratio for the number of restaurants to the number of hotels.</a:t>
            </a:r>
          </a:p>
          <a:p>
            <a:r>
              <a:rPr lang="en-US" sz="2000" dirty="0"/>
              <a:t>Falafel was found to be the trending food type , Hence the best choice for the restaurant.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774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773E-DCF7-491F-AB91-8C47A74F4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619" y="414291"/>
            <a:ext cx="10131425" cy="1456267"/>
          </a:xfrm>
        </p:spPr>
        <p:txBody>
          <a:bodyPr>
            <a:normAutofit/>
          </a:bodyPr>
          <a:lstStyle/>
          <a:p>
            <a:r>
              <a:rPr lang="en-US" sz="6000" dirty="0"/>
              <a:t>THE END</a:t>
            </a:r>
            <a:endParaRPr lang="en-IN" sz="6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6776F7-D815-4D6C-992C-260FB886A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3993" y="2554222"/>
            <a:ext cx="7140632" cy="3631294"/>
          </a:xfrm>
        </p:spPr>
      </p:pic>
    </p:spTree>
    <p:extLst>
      <p:ext uri="{BB962C8B-B14F-4D97-AF65-F5344CB8AC3E}">
        <p14:creationId xmlns:p14="http://schemas.microsoft.com/office/powerpoint/2010/main" val="3977716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FED2-CE0E-41D1-BE3A-153DDEA31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662" y="1207363"/>
            <a:ext cx="3680885" cy="1013451"/>
          </a:xfrm>
        </p:spPr>
        <p:txBody>
          <a:bodyPr>
            <a:normAutofit/>
          </a:bodyPr>
          <a:lstStyle/>
          <a:p>
            <a:r>
              <a:rPr lang="en-US" sz="4000" dirty="0"/>
              <a:t>CONTENTS</a:t>
            </a:r>
            <a:endParaRPr lang="en-IN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E6D49-212E-4537-B287-A00B0580DF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7439" y="2805344"/>
            <a:ext cx="3680885" cy="190121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Dubai" panose="020B0604020202020204" pitchFamily="34" charset="-78"/>
                <a:cs typeface="Dubai" panose="020B0604020202020204" pitchFamily="34" charset="-78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Dubai" panose="020B0604020202020204" pitchFamily="34" charset="-78"/>
                <a:cs typeface="Dubai" panose="020B0604020202020204" pitchFamily="34" charset="-78"/>
              </a:rPr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Dubai" panose="020B0604020202020204" pitchFamily="34" charset="-78"/>
                <a:cs typeface="Dubai" panose="020B0604020202020204" pitchFamily="34" charset="-78"/>
              </a:rPr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Dubai" panose="020B0604020202020204" pitchFamily="34" charset="-78"/>
                <a:cs typeface="Dubai" panose="020B0604020202020204" pitchFamily="34" charset="-78"/>
              </a:rPr>
              <a:t>Result</a:t>
            </a:r>
            <a:endParaRPr lang="en-IN" sz="2400" dirty="0">
              <a:latin typeface="Dubai" panose="020B0604020202020204" pitchFamily="34" charset="-78"/>
              <a:cs typeface="Dubai" panose="020B0604020202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4109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D950-324D-4276-96ED-BFCCA78C4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579" y="476435"/>
            <a:ext cx="10131425" cy="1456267"/>
          </a:xfrm>
        </p:spPr>
        <p:txBody>
          <a:bodyPr>
            <a:normAutofit/>
          </a:bodyPr>
          <a:lstStyle/>
          <a:p>
            <a:r>
              <a:rPr lang="en-US" sz="4000" dirty="0"/>
              <a:t>INTRODUCTION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0706A-D2E5-4188-8C09-2DF5C0796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579" y="1476242"/>
            <a:ext cx="7863394" cy="3649133"/>
          </a:xfrm>
        </p:spPr>
        <p:txBody>
          <a:bodyPr>
            <a:normAutofit/>
          </a:bodyPr>
          <a:lstStyle/>
          <a:p>
            <a:r>
              <a:rPr lang="en-US" sz="2000" dirty="0"/>
              <a:t> NEW YORK is a big city visited by many every year presenting a great opportunity for investors.</a:t>
            </a:r>
          </a:p>
          <a:p>
            <a:r>
              <a:rPr lang="en-US" sz="2000" dirty="0"/>
              <a:t> If a restaurant is to be opened in the city , where would be the best spot to target tourists?</a:t>
            </a:r>
          </a:p>
          <a:p>
            <a:r>
              <a:rPr lang="en-US" sz="2000" dirty="0"/>
              <a:t>What is the trending food type the proposed restaurant can provide?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17344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640D-5B0A-4D68-AC4F-6977D184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865" y="685800"/>
            <a:ext cx="10131425" cy="1456267"/>
          </a:xfrm>
        </p:spPr>
        <p:txBody>
          <a:bodyPr>
            <a:normAutofit/>
          </a:bodyPr>
          <a:lstStyle/>
          <a:p>
            <a:r>
              <a:rPr lang="en-US" sz="4000" dirty="0"/>
              <a:t>DATA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337B2-F71A-4012-97C5-872FB41B5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211" y="1804716"/>
            <a:ext cx="10131425" cy="3649133"/>
          </a:xfrm>
        </p:spPr>
        <p:txBody>
          <a:bodyPr>
            <a:normAutofit/>
          </a:bodyPr>
          <a:lstStyle/>
          <a:p>
            <a:r>
              <a:rPr lang="en-US" sz="2000" dirty="0"/>
              <a:t>Geocoder package for latitude and longitude coordinates.</a:t>
            </a:r>
          </a:p>
          <a:p>
            <a:r>
              <a:rPr lang="en-US" sz="2000" dirty="0"/>
              <a:t>Foursquare API is the main source of data in our problem.</a:t>
            </a:r>
          </a:p>
          <a:p>
            <a:r>
              <a:rPr lang="en-US" sz="2000" dirty="0"/>
              <a:t>Two datasets were retrieved, cleaned, and prepared for analysis </a:t>
            </a:r>
          </a:p>
          <a:p>
            <a:r>
              <a:rPr lang="en-US" sz="2000" dirty="0"/>
              <a:t>Hotels dataset with locations</a:t>
            </a:r>
          </a:p>
          <a:p>
            <a:r>
              <a:rPr lang="en-US" sz="2000" dirty="0"/>
              <a:t>Trending restaurants dataset with categories and location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83726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5CE5-7183-4871-A034-9F30B1F68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736" y="2225336"/>
            <a:ext cx="10131425" cy="1456267"/>
          </a:xfrm>
        </p:spPr>
        <p:txBody>
          <a:bodyPr>
            <a:normAutofit/>
          </a:bodyPr>
          <a:lstStyle/>
          <a:p>
            <a:r>
              <a:rPr lang="en-US" sz="4000" dirty="0"/>
              <a:t>ANALYSIS AND RESULTS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57435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7C29-E515-467D-94CC-83994C677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74" y="636150"/>
            <a:ext cx="4330084" cy="1263671"/>
          </a:xfrm>
        </p:spPr>
        <p:txBody>
          <a:bodyPr>
            <a:noAutofit/>
          </a:bodyPr>
          <a:lstStyle/>
          <a:p>
            <a:r>
              <a:rPr lang="en-US" sz="4000" dirty="0"/>
              <a:t>HOTEL LOCATIONS IN NYC</a:t>
            </a:r>
            <a:endParaRPr lang="en-IN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53C804-91AF-4EF1-A428-BEA713BE7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0658" y="2477099"/>
            <a:ext cx="6169025" cy="305368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665DC-E6A2-4A5D-8A19-26E2F396D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8146" y="2130640"/>
            <a:ext cx="4498758" cy="3559945"/>
          </a:xfrm>
        </p:spPr>
        <p:txBody>
          <a:bodyPr>
            <a:noAutofit/>
          </a:bodyPr>
          <a:lstStyle/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hotels data was visualized on a map with folium to  see where they are located.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find the touristic areas (where there are hotels in high densities), we need to group the hotels in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By visual inspection, we can see that they can be clustered into 3 groups.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51416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DEBF0-AEB7-46BB-8C2B-4DF5E551E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86432"/>
            <a:ext cx="4427737" cy="1828800"/>
          </a:xfrm>
        </p:spPr>
        <p:txBody>
          <a:bodyPr>
            <a:noAutofit/>
          </a:bodyPr>
          <a:lstStyle/>
          <a:p>
            <a:r>
              <a:rPr lang="en-US" sz="4000" dirty="0"/>
              <a:t>Clustering hotels with k-means</a:t>
            </a:r>
            <a:endParaRPr lang="en-IN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5C0E80-06E9-445F-ADC2-013F56EB7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6371" y="2539589"/>
            <a:ext cx="6169025" cy="306836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67ECE-7F1C-4027-9D74-8F1CD2C06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6604" y="2646121"/>
            <a:ext cx="3845295" cy="318042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K-Means Clustering algorithm was used to group the hotels in three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Red-green-blue coloring scheme was used to differentiate hotels of different clusters.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84555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EA71B-0C8D-4C69-A297-C3B114E94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44" y="360942"/>
            <a:ext cx="4205796" cy="1371600"/>
          </a:xfrm>
        </p:spPr>
        <p:txBody>
          <a:bodyPr>
            <a:normAutofit/>
          </a:bodyPr>
          <a:lstStyle/>
          <a:p>
            <a:r>
              <a:rPr lang="en-US" sz="4000" dirty="0"/>
              <a:t>CLUSTERS CENTERS</a:t>
            </a:r>
            <a:endParaRPr lang="en-IN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B9289A-8BB9-4F32-B4A6-DC8A2CE66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7594" y="2408359"/>
            <a:ext cx="6169025" cy="302226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D4060A-58E9-447B-AF7C-0BE618EED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8044" y="2895518"/>
            <a:ext cx="4037121" cy="18288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cluster generated by K-Means had hotels centered around a single point, these points location coordinates were retrieved and visualized.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08701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71B78-3F92-42FA-B041-A2F96588B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02" y="443883"/>
            <a:ext cx="3974977" cy="1563867"/>
          </a:xfrm>
        </p:spPr>
        <p:txBody>
          <a:bodyPr>
            <a:noAutofit/>
          </a:bodyPr>
          <a:lstStyle/>
          <a:p>
            <a:r>
              <a:rPr lang="en-US" sz="4000" dirty="0"/>
              <a:t>RESTAURANTS LOCATION IN NYC</a:t>
            </a:r>
            <a:endParaRPr lang="en-IN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7DAA90-5991-480C-9695-7F90B72C0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4429" y="2286973"/>
            <a:ext cx="6169025" cy="315850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DE4666-F308-4014-B0B0-0C035A758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0903" y="2514600"/>
            <a:ext cx="3974977" cy="29308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Restaurants locations were retrieved from Foursquare API and visualized on the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know which hotel cluster had the lowest competition in restaurants we need to classify the restaurants in these clusters and count them.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0979940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{47BBC0DA-2C41-4339-98E2-FE5C60B9B137}tf03457452</Template>
  <TotalTime>172</TotalTime>
  <Words>647</Words>
  <Application>Microsoft Office PowerPoint</Application>
  <PresentationFormat>Widescreen</PresentationFormat>
  <Paragraphs>85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Dubai</vt:lpstr>
      <vt:lpstr>Celestial</vt:lpstr>
      <vt:lpstr> FINDING THE BEST SPOT TO START A RESTAURANT IN NYC </vt:lpstr>
      <vt:lpstr>CONTENTS</vt:lpstr>
      <vt:lpstr>INTRODUCTION</vt:lpstr>
      <vt:lpstr>DATA</vt:lpstr>
      <vt:lpstr>ANALYSIS AND RESULTS</vt:lpstr>
      <vt:lpstr>HOTEL LOCATIONS IN NYC</vt:lpstr>
      <vt:lpstr>Clustering hotels with k-means</vt:lpstr>
      <vt:lpstr>CLUSTERS CENTERS</vt:lpstr>
      <vt:lpstr>RESTAURANTS LOCATION IN NYC</vt:lpstr>
      <vt:lpstr>CLASSIFYING RESTAURANTS USING KNN</vt:lpstr>
      <vt:lpstr>Lowest competition</vt:lpstr>
      <vt:lpstr>OPPORTUNITY EVALUATION</vt:lpstr>
      <vt:lpstr>RATIO of restaurants to hotels in a region</vt:lpstr>
      <vt:lpstr>TRENDING FOOD CATEGORY</vt:lpstr>
      <vt:lpstr>CONCLUSION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A RESTAURANT IN NEW YORK</dc:title>
  <dc:creator>Aushin Raj</dc:creator>
  <cp:lastModifiedBy>Aushin Raj</cp:lastModifiedBy>
  <cp:revision>20</cp:revision>
  <dcterms:created xsi:type="dcterms:W3CDTF">2021-06-08T18:57:09Z</dcterms:created>
  <dcterms:modified xsi:type="dcterms:W3CDTF">2021-06-09T12:07:52Z</dcterms:modified>
</cp:coreProperties>
</file>